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797" r:id="rId5"/>
  </p:sldMasterIdLst>
  <p:notesMasterIdLst>
    <p:notesMasterId r:id="rId9"/>
  </p:notesMasterIdLst>
  <p:sldIdLst>
    <p:sldId id="257" r:id="rId6"/>
    <p:sldId id="258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558C"/>
    <a:srgbClr val="06ABBD"/>
    <a:srgbClr val="4A4C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33464D4-6B8F-49E4-BA4B-134F5C64C9D3}" v="2" dt="2020-09-08T04:47:21.011"/>
    <p1510:client id="{BF2B2DAB-BB23-40F7-9297-7E8F0967FF2B}" v="12" dt="2020-09-08T05:07:49.994"/>
    <p1510:client id="{CD0CE338-A6A3-620C-098F-7BC13D904F1E}" v="103" dt="2020-09-08T04:44:18.0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62449" autoAdjust="0"/>
  </p:normalViewPr>
  <p:slideViewPr>
    <p:cSldViewPr snapToGrid="0">
      <p:cViewPr varScale="1">
        <p:scale>
          <a:sx n="69" d="100"/>
          <a:sy n="69" d="100"/>
        </p:scale>
        <p:origin x="12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8886D9-1588-4F8C-9C1D-18E54EAA2475}" type="datetimeFigureOut">
              <a:rPr lang="en-AU"/>
              <a:t>20/01/2026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B6F495-1995-44FF-875C-8EBDA6D108F6}" type="slidenum">
              <a:rPr lang="en-AU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99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9A3169-D2CD-4EFF-BBF4-B843E7794F0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115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621CC4-1FC4-4E83-8AAF-C6C8630A72AD}" type="slidenum">
              <a:rPr lang="en-AU" smtClean="0"/>
              <a:pPr>
                <a:defRPr/>
              </a:pPr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04827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 </a:t>
            </a:r>
            <a:endParaRPr lang="en-US" dirty="0"/>
          </a:p>
          <a:p>
            <a:endParaRPr lang="en-AU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621CC4-1FC4-4E83-8AAF-C6C8630A72AD}" type="slidenum">
              <a:rPr lang="en-AU" smtClean="0"/>
              <a:pPr>
                <a:defRPr/>
              </a:pPr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26158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smtClean="0"/>
              <a:pPr/>
              <a:t>1/20/2026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2503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3786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52502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9736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007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591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8297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175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D058F-B960-4439-B370-43D89816EE05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29B06-CF2A-459A-8CBC-F18C1D67D2BB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99154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7389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5563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smtClean="0"/>
              <a:pPr/>
              <a:t>1/20/2026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1433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ransition spd="med">
    <p:fade/>
  </p:transition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../media/media3.m4a"/><Relationship Id="rId7" Type="http://schemas.openxmlformats.org/officeDocument/2006/relationships/image" Target="../media/image5.png"/><Relationship Id="rId2" Type="http://schemas.microsoft.com/office/2007/relationships/media" Target="../media/media3.m4a"/><Relationship Id="rId1" Type="http://schemas.openxmlformats.org/officeDocument/2006/relationships/tags" Target="../tags/tag1.xml"/><Relationship Id="rId6" Type="http://schemas.openxmlformats.org/officeDocument/2006/relationships/image" Target="../media/image4.jpe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1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1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Isosceles Triangle 1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2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875E6609-8558-4E0E-8E29-1B256AFEA9D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EA54B511-F0AB-794B-8F09-7C72FDC1B299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5064" y="2018094"/>
            <a:ext cx="4401871" cy="253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475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92"/>
    </mc:Choice>
    <mc:Fallback xmlns="">
      <p:transition spd="slow" advTm="78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02C91E54-35A8-4FBC-B6D1-3EE88303907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4131B05-BDE2-BC47-A340-F1FA63821485}"/>
              </a:ext>
            </a:extLst>
          </p:cNvPr>
          <p:cNvSpPr/>
          <p:nvPr/>
        </p:nvSpPr>
        <p:spPr>
          <a:xfrm>
            <a:off x="-216131" y="-35553"/>
            <a:ext cx="12602095" cy="1030778"/>
          </a:xfrm>
          <a:prstGeom prst="rect">
            <a:avLst/>
          </a:prstGeom>
          <a:solidFill>
            <a:srgbClr val="4A4C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BBA3DEB-856E-DA43-803B-AC5CB5C3D4C9}"/>
              </a:ext>
            </a:extLst>
          </p:cNvPr>
          <p:cNvGrpSpPr/>
          <p:nvPr/>
        </p:nvGrpSpPr>
        <p:grpSpPr>
          <a:xfrm>
            <a:off x="1147587" y="1553624"/>
            <a:ext cx="4256117" cy="4256117"/>
            <a:chOff x="1596471" y="1553623"/>
            <a:chExt cx="4256117" cy="4256117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0C851E60-7EAD-7B42-A4B6-47A5C733C9A9}"/>
                </a:ext>
              </a:extLst>
            </p:cNvPr>
            <p:cNvSpPr/>
            <p:nvPr/>
          </p:nvSpPr>
          <p:spPr>
            <a:xfrm>
              <a:off x="1596471" y="1553623"/>
              <a:ext cx="4256117" cy="4256117"/>
            </a:xfrm>
            <a:prstGeom prst="ellipse">
              <a:avLst/>
            </a:prstGeom>
            <a:solidFill>
              <a:srgbClr val="06AB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31AC9FF-6552-A24F-84CF-5B83D1AF964B}"/>
                </a:ext>
              </a:extLst>
            </p:cNvPr>
            <p:cNvSpPr txBox="1"/>
            <p:nvPr/>
          </p:nvSpPr>
          <p:spPr>
            <a:xfrm>
              <a:off x="1999425" y="2165056"/>
              <a:ext cx="3450208" cy="313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Arial"/>
                  <a:cs typeface="Arial"/>
                </a:rPr>
                <a:t>Shared Care</a:t>
              </a:r>
              <a:endParaRPr lang="en-US" sz="2000" b="1" dirty="0">
                <a:solidFill>
                  <a:schemeClr val="bg1"/>
                </a:solidFill>
                <a:ea typeface="+mn-lt"/>
                <a:cs typeface="+mn-lt"/>
              </a:endParaRPr>
            </a:p>
            <a:p>
              <a:pPr marL="285750" indent="-285750">
                <a:buFont typeface="Arial,Sans-Serif"/>
                <a:buChar char="•"/>
              </a:pPr>
              <a:r>
                <a:rPr lang="en-US" sz="2000" dirty="0">
                  <a:solidFill>
                    <a:schemeClr val="bg1"/>
                  </a:solidFill>
                  <a:latin typeface="Arial"/>
                  <a:cs typeface="Arial"/>
                </a:rPr>
                <a:t>Patient stays registered with Alcohol and Drug Service and retains their Case Manager</a:t>
              </a:r>
              <a:endParaRPr lang="en-US" sz="2000" dirty="0">
                <a:solidFill>
                  <a:schemeClr val="bg1"/>
                </a:solidFill>
                <a:ea typeface="+mn-lt"/>
                <a:cs typeface="+mn-lt"/>
              </a:endParaRPr>
            </a:p>
            <a:p>
              <a:pPr marL="285750" indent="-285750">
                <a:buFont typeface="Arial,Sans-Serif"/>
                <a:buChar char="•"/>
              </a:pPr>
              <a:r>
                <a:rPr lang="en-US" sz="2000" dirty="0">
                  <a:solidFill>
                    <a:schemeClr val="bg1"/>
                  </a:solidFill>
                  <a:latin typeface="Arial"/>
                  <a:cs typeface="Arial"/>
                </a:rPr>
                <a:t>Approved Prescribers monitor and provide ongoing Written Instructions (scripts)</a:t>
              </a:r>
              <a:endParaRPr lang="en-US" sz="2000" dirty="0">
                <a:solidFill>
                  <a:schemeClr val="bg1"/>
                </a:solidFill>
              </a:endParaRPr>
            </a:p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A3EE933-F19D-AB48-B8CC-5334FD43154C}"/>
              </a:ext>
            </a:extLst>
          </p:cNvPr>
          <p:cNvGrpSpPr/>
          <p:nvPr/>
        </p:nvGrpSpPr>
        <p:grpSpPr>
          <a:xfrm>
            <a:off x="6788296" y="1606658"/>
            <a:ext cx="4256117" cy="4256117"/>
            <a:chOff x="7220559" y="1553624"/>
            <a:chExt cx="4256117" cy="4256117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4D338F3C-7811-9141-9B07-25553192B042}"/>
                </a:ext>
              </a:extLst>
            </p:cNvPr>
            <p:cNvSpPr/>
            <p:nvPr/>
          </p:nvSpPr>
          <p:spPr>
            <a:xfrm>
              <a:off x="7220559" y="1553624"/>
              <a:ext cx="4256117" cy="4256117"/>
            </a:xfrm>
            <a:prstGeom prst="ellipse">
              <a:avLst/>
            </a:prstGeom>
            <a:solidFill>
              <a:srgbClr val="0255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5CC36E9-B927-9B4F-A55F-D228F7F1D06B}"/>
                </a:ext>
              </a:extLst>
            </p:cNvPr>
            <p:cNvSpPr txBox="1"/>
            <p:nvPr/>
          </p:nvSpPr>
          <p:spPr>
            <a:xfrm>
              <a:off x="7652820" y="2630854"/>
              <a:ext cx="3391593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Arial"/>
                  <a:cs typeface="Arial"/>
                </a:rPr>
                <a:t>Approved Prescribers (AP)</a:t>
              </a:r>
              <a:endParaRPr lang="en-US" sz="2000" b="1" dirty="0">
                <a:solidFill>
                  <a:schemeClr val="bg1"/>
                </a:solidFill>
              </a:endParaRPr>
            </a:p>
            <a:p>
              <a:pPr marL="285750" indent="-285750">
                <a:buFont typeface="Arial"/>
                <a:buChar char="•"/>
              </a:pPr>
              <a:r>
                <a:rPr lang="en-US" sz="2000" dirty="0">
                  <a:solidFill>
                    <a:schemeClr val="bg1"/>
                  </a:solidFill>
                  <a:latin typeface="Arial"/>
                  <a:cs typeface="Arial"/>
                </a:rPr>
                <a:t>An appropriately certified medical professional approved for shared care provision</a:t>
              </a:r>
            </a:p>
            <a:p>
              <a:endParaRPr lang="en-GB" dirty="0">
                <a:solidFill>
                  <a:schemeClr val="bg1"/>
                </a:solidFill>
              </a:endParaRPr>
            </a:p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4E3D6210-BDBE-734C-8B91-05164293FA5F}"/>
              </a:ext>
            </a:extLst>
          </p:cNvPr>
          <p:cNvSpPr txBox="1"/>
          <p:nvPr/>
        </p:nvSpPr>
        <p:spPr>
          <a:xfrm>
            <a:off x="0" y="235296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DEFINITIONS</a:t>
            </a:r>
          </a:p>
        </p:txBody>
      </p:sp>
    </p:spTree>
    <p:extLst>
      <p:ext uri="{BB962C8B-B14F-4D97-AF65-F5344CB8AC3E}">
        <p14:creationId xmlns:p14="http://schemas.microsoft.com/office/powerpoint/2010/main" val="685921756"/>
      </p:ext>
    </p:extLst>
  </p:cSld>
  <p:clrMapOvr>
    <a:masterClrMapping/>
  </p:clrMapOvr>
  <p:transition spd="med" advTm="9984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toy, table&#10;&#10;Description automatically generated">
            <a:extLst>
              <a:ext uri="{FF2B5EF4-FFF2-40B4-BE49-F238E27FC236}">
                <a16:creationId xmlns:a16="http://schemas.microsoft.com/office/drawing/2014/main" id="{885F6E0E-E783-1D48-890C-8C7C9545AF3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097" y="2407516"/>
            <a:ext cx="3340100" cy="2908300"/>
          </a:xfrm>
          <a:prstGeom prst="rect">
            <a:avLst/>
          </a:prstGeom>
        </p:spPr>
      </p:pic>
      <p:pic>
        <p:nvPicPr>
          <p:cNvPr id="4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8C532553-D30B-48F7-A618-F074BEFE595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5130" t="16647" r="65130" b="13364"/>
          <a:stretch/>
        </p:blipFill>
        <p:spPr>
          <a:xfrm>
            <a:off x="6442416" y="1227970"/>
            <a:ext cx="4987584" cy="5469198"/>
          </a:xfrm>
          <a:prstGeom prst="rect">
            <a:avLst/>
          </a:prstGeom>
        </p:spPr>
      </p:pic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32172961-927B-42DD-911A-52B3EE24EABD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C290704-F671-AD4F-ABF6-FB73C0920F31}"/>
              </a:ext>
            </a:extLst>
          </p:cNvPr>
          <p:cNvSpPr/>
          <p:nvPr/>
        </p:nvSpPr>
        <p:spPr>
          <a:xfrm>
            <a:off x="-216131" y="-110017"/>
            <a:ext cx="12602095" cy="1030778"/>
          </a:xfrm>
          <a:prstGeom prst="rect">
            <a:avLst/>
          </a:prstGeom>
          <a:solidFill>
            <a:srgbClr val="4A4C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AFD4ED-A753-9245-8F10-61666E7FD0D4}"/>
              </a:ext>
            </a:extLst>
          </p:cNvPr>
          <p:cNvSpPr txBox="1"/>
          <p:nvPr/>
        </p:nvSpPr>
        <p:spPr>
          <a:xfrm>
            <a:off x="0" y="160832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PHARMACIST ROLE</a:t>
            </a:r>
          </a:p>
        </p:txBody>
      </p:sp>
      <p:pic>
        <p:nvPicPr>
          <p:cNvPr id="5" name="Picture 4" descr="A close-up of a form&#10;&#10;AI-generated content may be incorrect.">
            <a:extLst>
              <a:ext uri="{FF2B5EF4-FFF2-40B4-BE49-F238E27FC236}">
                <a16:creationId xmlns:a16="http://schemas.microsoft.com/office/drawing/2014/main" id="{0FD07E4E-1DCE-2B19-DA2D-277A95968A6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97111"/>
            <a:ext cx="4696691" cy="660862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13757998"/>
      </p:ext>
    </p:extLst>
  </p:cSld>
  <p:clrMapOvr>
    <a:masterClrMapping/>
  </p:clrMapOvr>
  <p:transition spd="med" advTm="3523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8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097C56F2F20741A1E133F6088FAFFE" ma:contentTypeVersion="13" ma:contentTypeDescription="Create a new document." ma:contentTypeScope="" ma:versionID="d032c670beb6da8a3245c448c232b716">
  <xsd:schema xmlns:xsd="http://www.w3.org/2001/XMLSchema" xmlns:xs="http://www.w3.org/2001/XMLSchema" xmlns:p="http://schemas.microsoft.com/office/2006/metadata/properties" xmlns:ns2="3bf45668-66e0-44f2-96cc-57248bad8d20" xmlns:ns3="c72475e8-7f22-4a11-8d7e-4cf8c4fe4b7b" targetNamespace="http://schemas.microsoft.com/office/2006/metadata/properties" ma:root="true" ma:fieldsID="0fc112166335e66e4aa813defa98e2b0" ns2:_="" ns3:_="">
    <xsd:import namespace="3bf45668-66e0-44f2-96cc-57248bad8d20"/>
    <xsd:import namespace="c72475e8-7f22-4a11-8d7e-4cf8c4fe4b7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f45668-66e0-44f2-96cc-57248bad8d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2475e8-7f22-4a11-8d7e-4cf8c4fe4b7b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94218BC-FBAF-433D-976C-CE1994710D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bf45668-66e0-44f2-96cc-57248bad8d20"/>
    <ds:schemaRef ds:uri="c72475e8-7f22-4a11-8d7e-4cf8c4fe4b7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28855DB-F255-4346-AB5D-C67BE262AC6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BF83E00-F8A9-43A3-A6DF-B58BD9657E6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1cd0be4e-4c21-49a6-87ca-c5a590616869"/>
    <ds:schemaRef ds:uri="89073ef7-78c8-44d1-ac9c-2193fb0e826f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</TotalTime>
  <Words>48</Words>
  <Application>Microsoft Office PowerPoint</Application>
  <PresentationFormat>Widescreen</PresentationFormat>
  <Paragraphs>11</Paragraphs>
  <Slides>3</Slides>
  <Notes>3</Notes>
  <HiddenSlides>0</HiddenSlides>
  <MMClips>3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2" baseType="lpstr">
      <vt:lpstr>Arial</vt:lpstr>
      <vt:lpstr>Arial,Sans-Serif</vt:lpstr>
      <vt:lpstr>Calibri</vt:lpstr>
      <vt:lpstr>Calibri Light</vt:lpstr>
      <vt:lpstr>Tw Cen MT</vt:lpstr>
      <vt:lpstr>Tw Cen MT Condensed</vt:lpstr>
      <vt:lpstr>Wingdings 3</vt:lpstr>
      <vt:lpstr>office theme</vt:lpstr>
      <vt:lpstr>Integral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Tracey Swan</dc:creator>
  <cp:lastModifiedBy>Tracey Swan</cp:lastModifiedBy>
  <cp:revision>156</cp:revision>
  <dcterms:created xsi:type="dcterms:W3CDTF">2020-09-08T04:16:02Z</dcterms:created>
  <dcterms:modified xsi:type="dcterms:W3CDTF">2026-01-20T02:12:52Z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0x01010072097C56F2F20741A1E133F6088FAFFE</vt:lpwstr>
  </property>
</Properties>
</file>